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10"/>
  </p:notesMasterIdLst>
  <p:sldIdLst>
    <p:sldId id="257" r:id="rId3"/>
    <p:sldId id="265" r:id="rId4"/>
    <p:sldId id="406" r:id="rId5"/>
    <p:sldId id="267" r:id="rId6"/>
    <p:sldId id="268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345" r:id="rId27"/>
    <p:sldId id="408" r:id="rId28"/>
    <p:sldId id="346" r:id="rId29"/>
    <p:sldId id="416" r:id="rId30"/>
    <p:sldId id="347" r:id="rId31"/>
    <p:sldId id="348" r:id="rId32"/>
    <p:sldId id="349" r:id="rId33"/>
    <p:sldId id="467" r:id="rId34"/>
    <p:sldId id="350" r:id="rId35"/>
    <p:sldId id="466" r:id="rId36"/>
    <p:sldId id="415" r:id="rId37"/>
    <p:sldId id="424" r:id="rId38"/>
    <p:sldId id="269" r:id="rId39"/>
    <p:sldId id="270" r:id="rId40"/>
    <p:sldId id="271" r:id="rId41"/>
    <p:sldId id="414" r:id="rId42"/>
    <p:sldId id="272" r:id="rId43"/>
    <p:sldId id="399" r:id="rId44"/>
    <p:sldId id="425" r:id="rId45"/>
    <p:sldId id="404" r:id="rId46"/>
    <p:sldId id="356" r:id="rId47"/>
    <p:sldId id="357" r:id="rId48"/>
    <p:sldId id="400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  <p:sldId id="445" r:id="rId90"/>
    <p:sldId id="328" r:id="rId91"/>
    <p:sldId id="329" r:id="rId92"/>
    <p:sldId id="426" r:id="rId93"/>
    <p:sldId id="354" r:id="rId94"/>
    <p:sldId id="353" r:id="rId95"/>
    <p:sldId id="351" r:id="rId96"/>
    <p:sldId id="352" r:id="rId97"/>
    <p:sldId id="405" r:id="rId98"/>
    <p:sldId id="417" r:id="rId99"/>
    <p:sldId id="418" r:id="rId100"/>
    <p:sldId id="403" r:id="rId101"/>
    <p:sldId id="324" r:id="rId102"/>
    <p:sldId id="410" r:id="rId103"/>
    <p:sldId id="326" r:id="rId104"/>
    <p:sldId id="413" r:id="rId105"/>
    <p:sldId id="412" r:id="rId106"/>
    <p:sldId id="411" r:id="rId107"/>
    <p:sldId id="407" r:id="rId108"/>
    <p:sldId id="409" r:id="rId1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27FF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99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146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9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107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2763" y="-979488"/>
            <a:ext cx="13060363" cy="783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This is Method Man. He is part of the Wu Tang Clan. </a:t>
            </a:r>
            <a:r>
              <a:rPr lang="en-US" sz="1200" dirty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46FF02C-1B3B-3C4F-B6E5-C85893CEB7A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8499135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99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969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Is Divisible By</a:t>
            </a:r>
          </a:p>
        </p:txBody>
      </p:sp>
    </p:spTree>
    <p:extLst>
      <p:ext uri="{BB962C8B-B14F-4D97-AF65-F5344CB8AC3E}">
        <p14:creationId xmlns:p14="http://schemas.microsoft.com/office/powerpoint/2010/main" val="12577832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a,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((a % b) == 0)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78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98372" y="-114183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a,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a % b == 0;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709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How To: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method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Design and implement a Java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Extra Exercise</a:t>
            </a: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45192F9-ABC8-B74D-8C02-157BBE9633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43943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9A77541-C737-5846-990C-63C20DE599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2706268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B111997-B39F-EC40-BB80-761EFA2EEE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DCE50-C657-5244-9D8D-6D61A27FFA8A}"/>
              </a:ext>
            </a:extLst>
          </p:cNvPr>
          <p:cNvSpPr txBox="1"/>
          <p:nvPr/>
        </p:nvSpPr>
        <p:spPr>
          <a:xfrm>
            <a:off x="602166" y="6399458"/>
            <a:ext cx="77464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You don’t need a second toaster if you want to toast bagels. Use the same one.</a:t>
            </a:r>
          </a:p>
        </p:txBody>
      </p:sp>
    </p:spTree>
    <p:extLst>
      <p:ext uri="{BB962C8B-B14F-4D97-AF65-F5344CB8AC3E}">
        <p14:creationId xmlns:p14="http://schemas.microsoft.com/office/powerpoint/2010/main" val="3405485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DB2D7C5-9294-8647-A1DA-C78F12FC33D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50256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519E6D5-F6E4-9646-B813-3196E395C8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26094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AE1ABFA-B38D-694F-8341-0652C5F1F3B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401550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16B0D17-9A4F-E444-A86A-9FCEEFADB53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64570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AD5F7CC-AF3C-874B-A6EB-52DD5A92F9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392055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378301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Box 1"/>
          <p:cNvSpPr txBox="1">
            <a:spLocks noChangeArrowheads="1"/>
          </p:cNvSpPr>
          <p:nvPr/>
        </p:nvSpPr>
        <p:spPr bwMode="auto">
          <a:xfrm>
            <a:off x="725488" y="1843088"/>
            <a:ext cx="76930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600" b="1" i="1" dirty="0"/>
              <a:t>Civilization advances by extending the number of operations we can perform without thinking about them.</a:t>
            </a:r>
          </a:p>
          <a:p>
            <a:endParaRPr lang="en-US" sz="1800" dirty="0"/>
          </a:p>
          <a:p>
            <a:r>
              <a:rPr lang="en-US" sz="3600" dirty="0"/>
              <a:t>		-Alfred North Whitehead</a:t>
            </a:r>
          </a:p>
        </p:txBody>
      </p:sp>
    </p:spTree>
    <p:extLst>
      <p:ext uri="{BB962C8B-B14F-4D97-AF65-F5344CB8AC3E}">
        <p14:creationId xmlns:p14="http://schemas.microsoft.com/office/powerpoint/2010/main" val="1418760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</p:spTree>
    <p:extLst>
      <p:ext uri="{BB962C8B-B14F-4D97-AF65-F5344CB8AC3E}">
        <p14:creationId xmlns:p14="http://schemas.microsoft.com/office/powerpoint/2010/main" val="1621776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912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79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parameter(s)</a:t>
            </a: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11474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visibility  type 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nameOfMethod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		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visibility: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private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or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public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type: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type returned by method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(e.g., </a:t>
            </a:r>
            <a:r>
              <a:rPr lang="en-US" sz="2400" b="1" dirty="0" err="1">
                <a:solidFill>
                  <a:srgbClr val="010000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,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double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, </a:t>
            </a:r>
            <a:r>
              <a:rPr lang="en-US" sz="2400" i="1" dirty="0">
                <a:solidFill>
                  <a:srgbClr val="010000"/>
                </a:solidFill>
                <a:latin typeface="Times" charset="0"/>
                <a:cs typeface="Times" charset="0"/>
              </a:rPr>
              <a:t>etc.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Can be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to indicate that nothing is returned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method</a:t>
            </a:r>
            <a:endParaRPr lang="en-US" sz="2400" b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Formally</a:t>
            </a:r>
          </a:p>
        </p:txBody>
      </p:sp>
    </p:spTree>
    <p:extLst>
      <p:ext uri="{BB962C8B-B14F-4D97-AF65-F5344CB8AC3E}">
        <p14:creationId xmlns:p14="http://schemas.microsoft.com/office/powerpoint/2010/main" val="25966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“definition”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Input expected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Output expected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 </a:t>
            </a:r>
            <a:r>
              <a:rPr lang="en-US" sz="460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takes in input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Write a method that gives back output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Trace method calls using stacks</a:t>
            </a: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body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555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Ends the method and gives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back a single value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6777" y="5020325"/>
            <a:ext cx="4019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statement is necessary because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average</a:t>
            </a:r>
            <a:r>
              <a:rPr lang="en-US" sz="2400" dirty="0">
                <a:solidFill>
                  <a:srgbClr val="0000FF"/>
                </a:solidFill>
              </a:rPr>
              <a:t> promised to return a double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0290" y="5209896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4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method “call”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171776" y="1616473"/>
            <a:ext cx="352010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9591" y="1073350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Parameters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7379" y="1060708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Return Type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38523" y="1627625"/>
            <a:ext cx="970502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1840" y="3173296"/>
            <a:ext cx="434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When a method ends it “returns”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6182" y="2954165"/>
            <a:ext cx="61167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7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83" y="1930629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1" y="1034143"/>
            <a:ext cx="4963886" cy="5181600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sz="5600" dirty="0"/>
              <a:t>Parameters let you provide a method some information when you are calling it.</a:t>
            </a:r>
          </a:p>
        </p:txBody>
      </p:sp>
    </p:spTree>
    <p:extLst>
      <p:ext uri="{BB962C8B-B14F-4D97-AF65-F5344CB8AC3E}">
        <p14:creationId xmlns:p14="http://schemas.microsoft.com/office/powerpoint/2010/main" val="910492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(result);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37053" y="2899667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readInt(“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895385" y="3561111"/>
            <a:ext cx="4070195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.setFilled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(true);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89894" y="5819628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preventGlobalWarming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689217" y="4850981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add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i="1" dirty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(9.1));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(num1 &gt;= num2)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num2;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 Statements</a:t>
            </a: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larger = max(5, 1);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565" t="14945" r="13407" b="34451"/>
          <a:stretch/>
        </p:blipFill>
        <p:spPr>
          <a:xfrm>
            <a:off x="1873405" y="1918009"/>
            <a:ext cx="5163015" cy="19514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 for Weight on Moon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3112" y="4282069"/>
            <a:ext cx="594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Your weight on the moon is 16.5% </a:t>
            </a:r>
            <a:r>
              <a:rPr lang="en-US"/>
              <a:t>your weight on the earth</a:t>
            </a:r>
          </a:p>
        </p:txBody>
      </p:sp>
    </p:spTree>
    <p:extLst>
      <p:ext uri="{BB962C8B-B14F-4D97-AF65-F5344CB8AC3E}">
        <p14:creationId xmlns:p14="http://schemas.microsoft.com/office/powerpoint/2010/main" val="2165342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Passing in Classes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620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println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public class FactorialExample extends ConsoleProgram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static final int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for(int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println(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int factorial(int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int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 (int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 i 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831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26246-9A21-8C4B-A3FB-CE6DA980230D}"/>
              </a:ext>
            </a:extLst>
          </p:cNvPr>
          <p:cNvSpPr txBox="1"/>
          <p:nvPr/>
        </p:nvSpPr>
        <p:spPr>
          <a:xfrm>
            <a:off x="1025913" y="5096108"/>
            <a:ext cx="6835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Big difference with Java methods: </a:t>
            </a:r>
          </a:p>
          <a:p>
            <a:pPr algn="ctr"/>
            <a:r>
              <a:rPr lang="en-US" sz="2400" dirty="0"/>
              <a:t>Java methods can </a:t>
            </a:r>
            <a:r>
              <a:rPr lang="en-US" sz="2400" b="1" dirty="0"/>
              <a:t>take in data</a:t>
            </a:r>
            <a:r>
              <a:rPr lang="en-US" sz="2400" dirty="0"/>
              <a:t>, and can </a:t>
            </a:r>
            <a:r>
              <a:rPr lang="en-US" sz="2400" b="1" dirty="0"/>
              <a:t>return data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2F1A4-3FAB-A84A-828B-7FE0D7CF5D6C}"/>
              </a:ext>
            </a:extLst>
          </p:cNvPr>
          <p:cNvSpPr txBox="1"/>
          <p:nvPr/>
        </p:nvSpPr>
        <p:spPr>
          <a:xfrm rot="21299838">
            <a:off x="3604952" y="3992137"/>
            <a:ext cx="157927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runToaster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EFC02-0C97-9845-A626-DA8AED5072D7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17085542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D11BC-3677-3245-BCF9-8A98DA915F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1673331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3534652-7812-D446-8D82-E0D8D75F3F4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16043839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Parameters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17" y="194178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0" y="1034143"/>
            <a:ext cx="5227267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Every time a method is called, new memory is created for the call.</a:t>
            </a:r>
          </a:p>
        </p:txBody>
      </p:sp>
    </p:spTree>
    <p:extLst>
      <p:ext uri="{BB962C8B-B14F-4D97-AF65-F5344CB8AC3E}">
        <p14:creationId xmlns:p14="http://schemas.microsoft.com/office/powerpoint/2010/main" val="18813555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2E9CB-3948-EB4F-80CD-6A526E9DE723}"/>
              </a:ext>
            </a:extLst>
          </p:cNvPr>
          <p:cNvSpPr txBox="1"/>
          <p:nvPr/>
        </p:nvSpPr>
        <p:spPr>
          <a:xfrm>
            <a:off x="5274529" y="3490332"/>
            <a:ext cx="305543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Let’s “trace” this program on the board</a:t>
            </a: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CCF9981-DFE0-8840-8DFF-9CBEEEC796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Toasters are Methods</a:t>
            </a:r>
          </a:p>
        </p:txBody>
      </p:sp>
    </p:spTree>
    <p:extLst>
      <p:ext uri="{BB962C8B-B14F-4D97-AF65-F5344CB8AC3E}">
        <p14:creationId xmlns:p14="http://schemas.microsoft.com/office/powerpoint/2010/main" val="5102989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524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AD8A19-EA1B-4E48-BECF-A10F40D29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1657" y="816429"/>
            <a:ext cx="5312228" cy="51816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600" dirty="0"/>
              <a:t>For primitives: Variables are </a:t>
            </a:r>
            <a:r>
              <a:rPr lang="en-US" sz="5600" b="1" dirty="0"/>
              <a:t>not</a:t>
            </a:r>
            <a:r>
              <a:rPr lang="en-US" sz="5600" dirty="0"/>
              <a:t> passed when you use parameters. Values are passed </a:t>
            </a:r>
          </a:p>
        </p:txBody>
      </p:sp>
    </p:spTree>
    <p:extLst>
      <p:ext uri="{BB962C8B-B14F-4D97-AF65-F5344CB8AC3E}">
        <p14:creationId xmlns:p14="http://schemas.microsoft.com/office/powerpoint/2010/main" val="14821316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8EAFF1-8905-9747-8EA2-E791C5BAE7FC}"/>
              </a:ext>
            </a:extLst>
          </p:cNvPr>
          <p:cNvSpPr txBox="1"/>
          <p:nvPr/>
        </p:nvSpPr>
        <p:spPr>
          <a:xfrm>
            <a:off x="6556917" y="6488668"/>
            <a:ext cx="176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Thanks Mehran</a:t>
            </a:r>
          </a:p>
        </p:txBody>
      </p:sp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 Name</a:t>
            </a: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Called on Objects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51103" y="2758223"/>
            <a:ext cx="6010508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= new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(20, 20);</a:t>
            </a:r>
          </a:p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.setColor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817649" y="3203963"/>
            <a:ext cx="49176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7287" y="5040352"/>
            <a:ext cx="130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</a:p>
        </p:txBody>
      </p:sp>
      <p:sp>
        <p:nvSpPr>
          <p:cNvPr id="3" name="Freeform 2"/>
          <p:cNvSpPr/>
          <p:nvPr/>
        </p:nvSpPr>
        <p:spPr>
          <a:xfrm>
            <a:off x="2185639" y="3667172"/>
            <a:ext cx="457200" cy="1350877"/>
          </a:xfrm>
          <a:custGeom>
            <a:avLst/>
            <a:gdLst>
              <a:gd name="connsiteX0" fmla="*/ 267629 w 457200"/>
              <a:gd name="connsiteY0" fmla="*/ 1350877 h 1350877"/>
              <a:gd name="connsiteX1" fmla="*/ 312234 w 457200"/>
              <a:gd name="connsiteY1" fmla="*/ 1306272 h 1350877"/>
              <a:gd name="connsiteX2" fmla="*/ 345688 w 457200"/>
              <a:gd name="connsiteY2" fmla="*/ 1250516 h 1350877"/>
              <a:gd name="connsiteX3" fmla="*/ 356839 w 457200"/>
              <a:gd name="connsiteY3" fmla="*/ 1217062 h 1350877"/>
              <a:gd name="connsiteX4" fmla="*/ 401444 w 457200"/>
              <a:gd name="connsiteY4" fmla="*/ 1139004 h 1350877"/>
              <a:gd name="connsiteX5" fmla="*/ 423746 w 457200"/>
              <a:gd name="connsiteY5" fmla="*/ 1072096 h 1350877"/>
              <a:gd name="connsiteX6" fmla="*/ 446049 w 457200"/>
              <a:gd name="connsiteY6" fmla="*/ 994038 h 1350877"/>
              <a:gd name="connsiteX7" fmla="*/ 457200 w 457200"/>
              <a:gd name="connsiteY7" fmla="*/ 927130 h 1350877"/>
              <a:gd name="connsiteX8" fmla="*/ 446049 w 457200"/>
              <a:gd name="connsiteY8" fmla="*/ 771013 h 1350877"/>
              <a:gd name="connsiteX9" fmla="*/ 423746 w 457200"/>
              <a:gd name="connsiteY9" fmla="*/ 737560 h 1350877"/>
              <a:gd name="connsiteX10" fmla="*/ 379141 w 457200"/>
              <a:gd name="connsiteY10" fmla="*/ 692955 h 1350877"/>
              <a:gd name="connsiteX11" fmla="*/ 323385 w 457200"/>
              <a:gd name="connsiteY11" fmla="*/ 637199 h 1350877"/>
              <a:gd name="connsiteX12" fmla="*/ 289932 w 457200"/>
              <a:gd name="connsiteY12" fmla="*/ 603745 h 1350877"/>
              <a:gd name="connsiteX13" fmla="*/ 267629 w 457200"/>
              <a:gd name="connsiteY13" fmla="*/ 581443 h 1350877"/>
              <a:gd name="connsiteX14" fmla="*/ 189571 w 457200"/>
              <a:gd name="connsiteY14" fmla="*/ 514535 h 1350877"/>
              <a:gd name="connsiteX15" fmla="*/ 144966 w 457200"/>
              <a:gd name="connsiteY15" fmla="*/ 469930 h 1350877"/>
              <a:gd name="connsiteX16" fmla="*/ 122663 w 457200"/>
              <a:gd name="connsiteY16" fmla="*/ 436477 h 1350877"/>
              <a:gd name="connsiteX17" fmla="*/ 78059 w 457200"/>
              <a:gd name="connsiteY17" fmla="*/ 380721 h 1350877"/>
              <a:gd name="connsiteX18" fmla="*/ 44605 w 457200"/>
              <a:gd name="connsiteY18" fmla="*/ 313813 h 1350877"/>
              <a:gd name="connsiteX19" fmla="*/ 55756 w 457200"/>
              <a:gd name="connsiteY19" fmla="*/ 90789 h 1350877"/>
              <a:gd name="connsiteX20" fmla="*/ 66907 w 457200"/>
              <a:gd name="connsiteY20" fmla="*/ 57335 h 1350877"/>
              <a:gd name="connsiteX21" fmla="*/ 89210 w 457200"/>
              <a:gd name="connsiteY21" fmla="*/ 35033 h 1350877"/>
              <a:gd name="connsiteX22" fmla="*/ 100361 w 457200"/>
              <a:gd name="connsiteY22" fmla="*/ 1579 h 1350877"/>
              <a:gd name="connsiteX23" fmla="*/ 78059 w 457200"/>
              <a:gd name="connsiteY23" fmla="*/ 23882 h 1350877"/>
              <a:gd name="connsiteX24" fmla="*/ 66907 w 457200"/>
              <a:gd name="connsiteY24" fmla="*/ 57335 h 1350877"/>
              <a:gd name="connsiteX25" fmla="*/ 44605 w 457200"/>
              <a:gd name="connsiteY25" fmla="*/ 90789 h 1350877"/>
              <a:gd name="connsiteX26" fmla="*/ 0 w 457200"/>
              <a:gd name="connsiteY26" fmla="*/ 135394 h 1350877"/>
              <a:gd name="connsiteX27" fmla="*/ 22302 w 457200"/>
              <a:gd name="connsiteY27" fmla="*/ 57335 h 1350877"/>
              <a:gd name="connsiteX28" fmla="*/ 66907 w 457200"/>
              <a:gd name="connsiteY28" fmla="*/ 12730 h 1350877"/>
              <a:gd name="connsiteX29" fmla="*/ 100361 w 457200"/>
              <a:gd name="connsiteY29" fmla="*/ 23882 h 1350877"/>
              <a:gd name="connsiteX30" fmla="*/ 178420 w 457200"/>
              <a:gd name="connsiteY30" fmla="*/ 135394 h 1350877"/>
              <a:gd name="connsiteX31" fmla="*/ 200722 w 457200"/>
              <a:gd name="connsiteY31" fmla="*/ 168848 h 1350877"/>
              <a:gd name="connsiteX32" fmla="*/ 223024 w 457200"/>
              <a:gd name="connsiteY32" fmla="*/ 202301 h 135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1350877">
                <a:moveTo>
                  <a:pt x="267629" y="1350877"/>
                </a:moveTo>
                <a:cubicBezTo>
                  <a:pt x="282497" y="1336009"/>
                  <a:pt x="300012" y="1323382"/>
                  <a:pt x="312234" y="1306272"/>
                </a:cubicBezTo>
                <a:cubicBezTo>
                  <a:pt x="384607" y="1204949"/>
                  <a:pt x="263289" y="1332912"/>
                  <a:pt x="345688" y="1250516"/>
                </a:cubicBezTo>
                <a:cubicBezTo>
                  <a:pt x="349405" y="1239365"/>
                  <a:pt x="351582" y="1227576"/>
                  <a:pt x="356839" y="1217062"/>
                </a:cubicBezTo>
                <a:cubicBezTo>
                  <a:pt x="397069" y="1136600"/>
                  <a:pt x="362347" y="1236746"/>
                  <a:pt x="401444" y="1139004"/>
                </a:cubicBezTo>
                <a:cubicBezTo>
                  <a:pt x="410175" y="1117176"/>
                  <a:pt x="416312" y="1094399"/>
                  <a:pt x="423746" y="1072096"/>
                </a:cubicBezTo>
                <a:cubicBezTo>
                  <a:pt x="434378" y="1040201"/>
                  <a:pt x="439045" y="1029057"/>
                  <a:pt x="446049" y="994038"/>
                </a:cubicBezTo>
                <a:cubicBezTo>
                  <a:pt x="450483" y="971867"/>
                  <a:pt x="453483" y="949433"/>
                  <a:pt x="457200" y="927130"/>
                </a:cubicBezTo>
                <a:cubicBezTo>
                  <a:pt x="453483" y="875091"/>
                  <a:pt x="455116" y="822391"/>
                  <a:pt x="446049" y="771013"/>
                </a:cubicBezTo>
                <a:cubicBezTo>
                  <a:pt x="443720" y="757815"/>
                  <a:pt x="432468" y="747735"/>
                  <a:pt x="423746" y="737560"/>
                </a:cubicBezTo>
                <a:cubicBezTo>
                  <a:pt x="410062" y="721595"/>
                  <a:pt x="394009" y="707823"/>
                  <a:pt x="379141" y="692955"/>
                </a:cubicBezTo>
                <a:lnTo>
                  <a:pt x="323385" y="637199"/>
                </a:lnTo>
                <a:lnTo>
                  <a:pt x="289932" y="603745"/>
                </a:lnTo>
                <a:cubicBezTo>
                  <a:pt x="282498" y="596311"/>
                  <a:pt x="276377" y="587275"/>
                  <a:pt x="267629" y="581443"/>
                </a:cubicBezTo>
                <a:cubicBezTo>
                  <a:pt x="216679" y="547475"/>
                  <a:pt x="243655" y="568618"/>
                  <a:pt x="189571" y="514535"/>
                </a:cubicBezTo>
                <a:lnTo>
                  <a:pt x="144966" y="469930"/>
                </a:lnTo>
                <a:cubicBezTo>
                  <a:pt x="137532" y="458779"/>
                  <a:pt x="131035" y="446942"/>
                  <a:pt x="122663" y="436477"/>
                </a:cubicBezTo>
                <a:cubicBezTo>
                  <a:pt x="95007" y="401907"/>
                  <a:pt x="100938" y="426478"/>
                  <a:pt x="78059" y="380721"/>
                </a:cubicBezTo>
                <a:cubicBezTo>
                  <a:pt x="31888" y="288380"/>
                  <a:pt x="108522" y="409691"/>
                  <a:pt x="44605" y="313813"/>
                </a:cubicBezTo>
                <a:cubicBezTo>
                  <a:pt x="48322" y="239472"/>
                  <a:pt x="49308" y="164943"/>
                  <a:pt x="55756" y="90789"/>
                </a:cubicBezTo>
                <a:cubicBezTo>
                  <a:pt x="56774" y="79079"/>
                  <a:pt x="60859" y="67414"/>
                  <a:pt x="66907" y="57335"/>
                </a:cubicBezTo>
                <a:cubicBezTo>
                  <a:pt x="72316" y="48320"/>
                  <a:pt x="81776" y="42467"/>
                  <a:pt x="89210" y="35033"/>
                </a:cubicBezTo>
                <a:cubicBezTo>
                  <a:pt x="92927" y="23882"/>
                  <a:pt x="108673" y="9891"/>
                  <a:pt x="100361" y="1579"/>
                </a:cubicBezTo>
                <a:cubicBezTo>
                  <a:pt x="92927" y="-5855"/>
                  <a:pt x="83468" y="14867"/>
                  <a:pt x="78059" y="23882"/>
                </a:cubicBezTo>
                <a:cubicBezTo>
                  <a:pt x="72011" y="33961"/>
                  <a:pt x="72164" y="46822"/>
                  <a:pt x="66907" y="57335"/>
                </a:cubicBezTo>
                <a:cubicBezTo>
                  <a:pt x="60913" y="69322"/>
                  <a:pt x="53327" y="80613"/>
                  <a:pt x="44605" y="90789"/>
                </a:cubicBezTo>
                <a:cubicBezTo>
                  <a:pt x="30921" y="106754"/>
                  <a:pt x="0" y="135394"/>
                  <a:pt x="0" y="135394"/>
                </a:cubicBezTo>
                <a:cubicBezTo>
                  <a:pt x="1166" y="130730"/>
                  <a:pt x="16149" y="65949"/>
                  <a:pt x="22302" y="57335"/>
                </a:cubicBezTo>
                <a:cubicBezTo>
                  <a:pt x="34524" y="40225"/>
                  <a:pt x="66907" y="12730"/>
                  <a:pt x="66907" y="12730"/>
                </a:cubicBezTo>
                <a:cubicBezTo>
                  <a:pt x="78058" y="16447"/>
                  <a:pt x="91331" y="16357"/>
                  <a:pt x="100361" y="23882"/>
                </a:cubicBezTo>
                <a:cubicBezTo>
                  <a:pt x="112745" y="34202"/>
                  <a:pt x="177087" y="133394"/>
                  <a:pt x="178420" y="135394"/>
                </a:cubicBezTo>
                <a:lnTo>
                  <a:pt x="200722" y="168848"/>
                </a:lnTo>
                <a:lnTo>
                  <a:pt x="223024" y="202301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61532" y="6488668"/>
            <a:ext cx="554748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* We will talk about how </a:t>
            </a:r>
            <a:r>
              <a:rPr lang="en-US"/>
              <a:t>to define these later in the class</a:t>
            </a:r>
          </a:p>
        </p:txBody>
      </p:sp>
    </p:spTree>
    <p:extLst>
      <p:ext uri="{BB962C8B-B14F-4D97-AF65-F5344CB8AC3E}">
        <p14:creationId xmlns:p14="http://schemas.microsoft.com/office/powerpoint/2010/main" val="13313480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/>
              <a:t>Illegal modifier for parameter goodbye, only final is permitted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</a:p>
        </p:txBody>
      </p:sp>
    </p:spTree>
    <p:extLst>
      <p:ext uri="{BB962C8B-B14F-4D97-AF65-F5344CB8AC3E}">
        <p14:creationId xmlns:p14="http://schemas.microsoft.com/office/powerpoint/2010/main" val="2103358958"/>
      </p:ext>
    </p:extLst>
  </p:cSld>
  <p:clrMapOvr>
    <a:masterClrMapping/>
  </p:clrMapOvr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4322</Words>
  <Application>Microsoft Macintosh PowerPoint</Application>
  <PresentationFormat>On-screen Show (4:3)</PresentationFormat>
  <Paragraphs>1017</Paragraphs>
  <Slides>107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24" baseType="lpstr">
      <vt:lpstr>ＭＳ Ｐゴシック</vt:lpstr>
      <vt:lpstr>Arial</vt:lpstr>
      <vt:lpstr>Calibri</vt:lpstr>
      <vt:lpstr>Century Gothic</vt:lpstr>
      <vt:lpstr>Chalkboard</vt:lpstr>
      <vt:lpstr>Charcoal CY</vt:lpstr>
      <vt:lpstr>Courier</vt:lpstr>
      <vt:lpstr>Courier New</vt:lpstr>
      <vt:lpstr>Helvetica</vt:lpstr>
      <vt:lpstr>Helvetica Neue</vt:lpstr>
      <vt:lpstr>Menlo</vt:lpstr>
      <vt:lpstr>Monotype Sorts</vt:lpstr>
      <vt:lpstr>Times</vt:lpstr>
      <vt:lpstr>Times New Roman</vt:lpstr>
      <vt:lpstr>Wingdings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33</cp:revision>
  <dcterms:created xsi:type="dcterms:W3CDTF">2016-06-22T10:46:22Z</dcterms:created>
  <dcterms:modified xsi:type="dcterms:W3CDTF">2018-01-24T19:02:24Z</dcterms:modified>
</cp:coreProperties>
</file>